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2"/>
  </p:notesMasterIdLst>
  <p:sldIdLst>
    <p:sldId id="304" r:id="rId2"/>
    <p:sldId id="315" r:id="rId3"/>
    <p:sldId id="305" r:id="rId4"/>
    <p:sldId id="306" r:id="rId5"/>
    <p:sldId id="308" r:id="rId6"/>
    <p:sldId id="316" r:id="rId7"/>
    <p:sldId id="309" r:id="rId8"/>
    <p:sldId id="310" r:id="rId9"/>
    <p:sldId id="323" r:id="rId10"/>
    <p:sldId id="307" r:id="rId11"/>
    <p:sldId id="312" r:id="rId12"/>
    <p:sldId id="313" r:id="rId13"/>
    <p:sldId id="314" r:id="rId14"/>
    <p:sldId id="311" r:id="rId15"/>
    <p:sldId id="317" r:id="rId16"/>
    <p:sldId id="322" r:id="rId17"/>
    <p:sldId id="318" r:id="rId18"/>
    <p:sldId id="319" r:id="rId19"/>
    <p:sldId id="321" r:id="rId20"/>
    <p:sldId id="32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2483" autoAdjust="0"/>
  </p:normalViewPr>
  <p:slideViewPr>
    <p:cSldViewPr snapToGrid="0">
      <p:cViewPr varScale="1">
        <p:scale>
          <a:sx n="116" d="100"/>
          <a:sy n="116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do S" userId="e32b4a68eb966bc7" providerId="LiveId" clId="{8F2434E3-0A7A-5F57-A891-00EE3262038F}"/>
    <pc:docChg chg="modSld">
      <pc:chgData name="Ardo S" userId="e32b4a68eb966bc7" providerId="LiveId" clId="{8F2434E3-0A7A-5F57-A891-00EE3262038F}" dt="2025-09-22T03:56:05.712" v="0" actId="1076"/>
      <pc:docMkLst>
        <pc:docMk/>
      </pc:docMkLst>
      <pc:sldChg chg="modSp mod">
        <pc:chgData name="Ardo S" userId="e32b4a68eb966bc7" providerId="LiveId" clId="{8F2434E3-0A7A-5F57-A891-00EE3262038F}" dt="2025-09-22T03:56:05.712" v="0" actId="1076"/>
        <pc:sldMkLst>
          <pc:docMk/>
          <pc:sldMk cId="3515566717" sldId="319"/>
        </pc:sldMkLst>
        <pc:picChg chg="mod">
          <ac:chgData name="Ardo S" userId="e32b4a68eb966bc7" providerId="LiveId" clId="{8F2434E3-0A7A-5F57-A891-00EE3262038F}" dt="2025-09-22T03:56:05.712" v="0" actId="1076"/>
          <ac:picMkLst>
            <pc:docMk/>
            <pc:sldMk cId="3515566717" sldId="319"/>
            <ac:picMk id="5" creationId="{3848BCAE-1C22-9D57-A9EC-FDF825660D63}"/>
          </ac:picMkLst>
        </pc:picChg>
      </pc:sldChg>
    </pc:docChg>
  </pc:docChgLst>
  <pc:docChgLst>
    <pc:chgData name="Ardo S" userId="e32b4a68eb966bc7" providerId="LiveId" clId="{370139BD-F528-4C50-854E-D632CACDE0BC}"/>
    <pc:docChg chg="delSld">
      <pc:chgData name="Ardo S" userId="e32b4a68eb966bc7" providerId="LiveId" clId="{370139BD-F528-4C50-854E-D632CACDE0BC}" dt="2025-09-21T11:24:54.982" v="0" actId="2696"/>
      <pc:docMkLst>
        <pc:docMk/>
      </pc:docMkLst>
      <pc:sldChg chg="del">
        <pc:chgData name="Ardo S" userId="e32b4a68eb966bc7" providerId="LiveId" clId="{370139BD-F528-4C50-854E-D632CACDE0BC}" dt="2025-09-21T11:24:54.982" v="0" actId="2696"/>
        <pc:sldMkLst>
          <pc:docMk/>
          <pc:sldMk cId="3008634289" sldId="284"/>
        </pc:sldMkLst>
      </pc:sldChg>
      <pc:sldChg chg="del">
        <pc:chgData name="Ardo S" userId="e32b4a68eb966bc7" providerId="LiveId" clId="{370139BD-F528-4C50-854E-D632CACDE0BC}" dt="2025-09-21T11:24:54.982" v="0" actId="2696"/>
        <pc:sldMkLst>
          <pc:docMk/>
          <pc:sldMk cId="1688173685" sldId="285"/>
        </pc:sldMkLst>
      </pc:sldChg>
      <pc:sldChg chg="del">
        <pc:chgData name="Ardo S" userId="e32b4a68eb966bc7" providerId="LiveId" clId="{370139BD-F528-4C50-854E-D632CACDE0BC}" dt="2025-09-21T11:24:54.982" v="0" actId="2696"/>
        <pc:sldMkLst>
          <pc:docMk/>
          <pc:sldMk cId="896019240" sldId="286"/>
        </pc:sldMkLst>
      </pc:sldChg>
      <pc:sldChg chg="del">
        <pc:chgData name="Ardo S" userId="e32b4a68eb966bc7" providerId="LiveId" clId="{370139BD-F528-4C50-854E-D632CACDE0BC}" dt="2025-09-21T11:24:54.982" v="0" actId="2696"/>
        <pc:sldMkLst>
          <pc:docMk/>
          <pc:sldMk cId="929519906" sldId="287"/>
        </pc:sldMkLst>
      </pc:sldChg>
      <pc:sldChg chg="del">
        <pc:chgData name="Ardo S" userId="e32b4a68eb966bc7" providerId="LiveId" clId="{370139BD-F528-4C50-854E-D632CACDE0BC}" dt="2025-09-21T11:24:54.982" v="0" actId="2696"/>
        <pc:sldMkLst>
          <pc:docMk/>
          <pc:sldMk cId="3062976538" sldId="288"/>
        </pc:sldMkLst>
      </pc:sldChg>
      <pc:sldChg chg="del">
        <pc:chgData name="Ardo S" userId="e32b4a68eb966bc7" providerId="LiveId" clId="{370139BD-F528-4C50-854E-D632CACDE0BC}" dt="2025-09-21T11:24:54.982" v="0" actId="2696"/>
        <pc:sldMkLst>
          <pc:docMk/>
          <pc:sldMk cId="2000120119" sldId="289"/>
        </pc:sldMkLst>
      </pc:sldChg>
      <pc:sldChg chg="del">
        <pc:chgData name="Ardo S" userId="e32b4a68eb966bc7" providerId="LiveId" clId="{370139BD-F528-4C50-854E-D632CACDE0BC}" dt="2025-09-21T11:24:54.982" v="0" actId="2696"/>
        <pc:sldMkLst>
          <pc:docMk/>
          <pc:sldMk cId="191098107" sldId="290"/>
        </pc:sldMkLst>
      </pc:sldChg>
      <pc:sldChg chg="del">
        <pc:chgData name="Ardo S" userId="e32b4a68eb966bc7" providerId="LiveId" clId="{370139BD-F528-4C50-854E-D632CACDE0BC}" dt="2025-09-21T11:24:54.982" v="0" actId="2696"/>
        <pc:sldMkLst>
          <pc:docMk/>
          <pc:sldMk cId="3757444342" sldId="291"/>
        </pc:sldMkLst>
      </pc:sldChg>
      <pc:sldChg chg="del">
        <pc:chgData name="Ardo S" userId="e32b4a68eb966bc7" providerId="LiveId" clId="{370139BD-F528-4C50-854E-D632CACDE0BC}" dt="2025-09-21T11:24:54.982" v="0" actId="2696"/>
        <pc:sldMkLst>
          <pc:docMk/>
          <pc:sldMk cId="2593093780" sldId="292"/>
        </pc:sldMkLst>
      </pc:sldChg>
      <pc:sldChg chg="del">
        <pc:chgData name="Ardo S" userId="e32b4a68eb966bc7" providerId="LiveId" clId="{370139BD-F528-4C50-854E-D632CACDE0BC}" dt="2025-09-21T11:24:54.982" v="0" actId="2696"/>
        <pc:sldMkLst>
          <pc:docMk/>
          <pc:sldMk cId="4226659885" sldId="293"/>
        </pc:sldMkLst>
      </pc:sldChg>
      <pc:sldChg chg="del">
        <pc:chgData name="Ardo S" userId="e32b4a68eb966bc7" providerId="LiveId" clId="{370139BD-F528-4C50-854E-D632CACDE0BC}" dt="2025-09-21T11:24:54.982" v="0" actId="2696"/>
        <pc:sldMkLst>
          <pc:docMk/>
          <pc:sldMk cId="1204753347" sldId="294"/>
        </pc:sldMkLst>
      </pc:sldChg>
      <pc:sldChg chg="del">
        <pc:chgData name="Ardo S" userId="e32b4a68eb966bc7" providerId="LiveId" clId="{370139BD-F528-4C50-854E-D632CACDE0BC}" dt="2025-09-21T11:24:54.982" v="0" actId="2696"/>
        <pc:sldMkLst>
          <pc:docMk/>
          <pc:sldMk cId="2331625939" sldId="295"/>
        </pc:sldMkLst>
      </pc:sldChg>
      <pc:sldChg chg="del">
        <pc:chgData name="Ardo S" userId="e32b4a68eb966bc7" providerId="LiveId" clId="{370139BD-F528-4C50-854E-D632CACDE0BC}" dt="2025-09-21T11:24:54.982" v="0" actId="2696"/>
        <pc:sldMkLst>
          <pc:docMk/>
          <pc:sldMk cId="177529608" sldId="296"/>
        </pc:sldMkLst>
      </pc:sldChg>
      <pc:sldChg chg="del">
        <pc:chgData name="Ardo S" userId="e32b4a68eb966bc7" providerId="LiveId" clId="{370139BD-F528-4C50-854E-D632CACDE0BC}" dt="2025-09-21T11:24:54.982" v="0" actId="2696"/>
        <pc:sldMkLst>
          <pc:docMk/>
          <pc:sldMk cId="227324036" sldId="297"/>
        </pc:sldMkLst>
      </pc:sldChg>
      <pc:sldChg chg="del">
        <pc:chgData name="Ardo S" userId="e32b4a68eb966bc7" providerId="LiveId" clId="{370139BD-F528-4C50-854E-D632CACDE0BC}" dt="2025-09-21T11:24:54.982" v="0" actId="2696"/>
        <pc:sldMkLst>
          <pc:docMk/>
          <pc:sldMk cId="315056690" sldId="298"/>
        </pc:sldMkLst>
      </pc:sldChg>
      <pc:sldChg chg="del">
        <pc:chgData name="Ardo S" userId="e32b4a68eb966bc7" providerId="LiveId" clId="{370139BD-F528-4C50-854E-D632CACDE0BC}" dt="2025-09-21T11:24:54.982" v="0" actId="2696"/>
        <pc:sldMkLst>
          <pc:docMk/>
          <pc:sldMk cId="4142632613" sldId="299"/>
        </pc:sldMkLst>
      </pc:sldChg>
      <pc:sldChg chg="del">
        <pc:chgData name="Ardo S" userId="e32b4a68eb966bc7" providerId="LiveId" clId="{370139BD-F528-4C50-854E-D632CACDE0BC}" dt="2025-09-21T11:24:54.982" v="0" actId="2696"/>
        <pc:sldMkLst>
          <pc:docMk/>
          <pc:sldMk cId="3293932897" sldId="300"/>
        </pc:sldMkLst>
      </pc:sldChg>
      <pc:sldChg chg="del">
        <pc:chgData name="Ardo S" userId="e32b4a68eb966bc7" providerId="LiveId" clId="{370139BD-F528-4C50-854E-D632CACDE0BC}" dt="2025-09-21T11:24:54.982" v="0" actId="2696"/>
        <pc:sldMkLst>
          <pc:docMk/>
          <pc:sldMk cId="4103813326" sldId="301"/>
        </pc:sldMkLst>
      </pc:sldChg>
      <pc:sldChg chg="del">
        <pc:chgData name="Ardo S" userId="e32b4a68eb966bc7" providerId="LiveId" clId="{370139BD-F528-4C50-854E-D632CACDE0BC}" dt="2025-09-21T11:24:54.982" v="0" actId="2696"/>
        <pc:sldMkLst>
          <pc:docMk/>
          <pc:sldMk cId="1967231425" sldId="302"/>
        </pc:sldMkLst>
      </pc:sldChg>
      <pc:sldChg chg="del">
        <pc:chgData name="Ardo S" userId="e32b4a68eb966bc7" providerId="LiveId" clId="{370139BD-F528-4C50-854E-D632CACDE0BC}" dt="2025-09-21T11:24:54.982" v="0" actId="2696"/>
        <pc:sldMkLst>
          <pc:docMk/>
          <pc:sldMk cId="58932491" sldId="30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CBEF34-6C8C-426F-9951-E5C7DA9087C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8065062-F203-4F09-840D-AC43750FFBAE}">
      <dgm:prSet/>
      <dgm:spPr/>
      <dgm:t>
        <a:bodyPr/>
        <a:lstStyle/>
        <a:p>
          <a:r>
            <a:rPr lang="en-US"/>
            <a:t>Compares expression levels of genes between two groups of cells</a:t>
          </a:r>
        </a:p>
      </dgm:t>
    </dgm:pt>
    <dgm:pt modelId="{FFB01315-EA73-47E8-A2C3-85D392766158}" type="parTrans" cxnId="{8B598464-06DD-4999-B086-E7CB467E8001}">
      <dgm:prSet/>
      <dgm:spPr/>
      <dgm:t>
        <a:bodyPr/>
        <a:lstStyle/>
        <a:p>
          <a:endParaRPr lang="en-US"/>
        </a:p>
      </dgm:t>
    </dgm:pt>
    <dgm:pt modelId="{1C276A60-2072-4F2E-B582-4137A0EEF1BE}" type="sibTrans" cxnId="{8B598464-06DD-4999-B086-E7CB467E8001}">
      <dgm:prSet/>
      <dgm:spPr/>
      <dgm:t>
        <a:bodyPr/>
        <a:lstStyle/>
        <a:p>
          <a:endParaRPr lang="en-US"/>
        </a:p>
      </dgm:t>
    </dgm:pt>
    <dgm:pt modelId="{A84FE325-2241-4599-9844-9D988A1CD6F2}">
      <dgm:prSet/>
      <dgm:spPr/>
      <dgm:t>
        <a:bodyPr/>
        <a:lstStyle/>
        <a:p>
          <a:r>
            <a:rPr lang="en-US"/>
            <a:t>Identifies </a:t>
          </a:r>
          <a:r>
            <a:rPr lang="en-US" b="1"/>
            <a:t>disease-associated genes </a:t>
          </a:r>
          <a:r>
            <a:rPr lang="en-US"/>
            <a:t>to reveal biological processes.</a:t>
          </a:r>
        </a:p>
      </dgm:t>
    </dgm:pt>
    <dgm:pt modelId="{8B4785DD-64BA-4E45-BC15-D3BFAB862CFA}" type="parTrans" cxnId="{DFC64B4E-32BF-4292-AB07-23DA02661768}">
      <dgm:prSet/>
      <dgm:spPr/>
      <dgm:t>
        <a:bodyPr/>
        <a:lstStyle/>
        <a:p>
          <a:endParaRPr lang="en-US"/>
        </a:p>
      </dgm:t>
    </dgm:pt>
    <dgm:pt modelId="{AA688C77-5294-4B6A-891D-1E48F05AA927}" type="sibTrans" cxnId="{DFC64B4E-32BF-4292-AB07-23DA02661768}">
      <dgm:prSet/>
      <dgm:spPr/>
      <dgm:t>
        <a:bodyPr/>
        <a:lstStyle/>
        <a:p>
          <a:endParaRPr lang="en-US"/>
        </a:p>
      </dgm:t>
    </dgm:pt>
    <dgm:pt modelId="{4E6AC579-A047-4F87-AA31-06047A66A82F}" type="pres">
      <dgm:prSet presAssocID="{7CCBEF34-6C8C-426F-9951-E5C7DA9087C5}" presName="root" presStyleCnt="0">
        <dgm:presLayoutVars>
          <dgm:dir/>
          <dgm:resizeHandles val="exact"/>
        </dgm:presLayoutVars>
      </dgm:prSet>
      <dgm:spPr/>
    </dgm:pt>
    <dgm:pt modelId="{64E8C4AA-A2BD-4DB4-B9BB-7BB9429D42DD}" type="pres">
      <dgm:prSet presAssocID="{68065062-F203-4F09-840D-AC43750FFBAE}" presName="compNode" presStyleCnt="0"/>
      <dgm:spPr/>
    </dgm:pt>
    <dgm:pt modelId="{6F0BC8BF-EF39-4D9F-A626-2F803813AAAB}" type="pres">
      <dgm:prSet presAssocID="{68065062-F203-4F09-840D-AC43750FFBAE}" presName="bgRect" presStyleLbl="bgShp" presStyleIdx="0" presStyleCnt="2"/>
      <dgm:spPr/>
    </dgm:pt>
    <dgm:pt modelId="{21696B71-3A1B-4716-A44A-E857800A9A90}" type="pres">
      <dgm:prSet presAssocID="{68065062-F203-4F09-840D-AC43750FFBA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de"/>
        </a:ext>
      </dgm:extLst>
    </dgm:pt>
    <dgm:pt modelId="{FBCBB3B7-F539-40D0-893B-82AD157031F5}" type="pres">
      <dgm:prSet presAssocID="{68065062-F203-4F09-840D-AC43750FFBAE}" presName="spaceRect" presStyleCnt="0"/>
      <dgm:spPr/>
    </dgm:pt>
    <dgm:pt modelId="{16800E55-48BD-4734-BC7D-7FD21A9CBC1B}" type="pres">
      <dgm:prSet presAssocID="{68065062-F203-4F09-840D-AC43750FFBAE}" presName="parTx" presStyleLbl="revTx" presStyleIdx="0" presStyleCnt="2">
        <dgm:presLayoutVars>
          <dgm:chMax val="0"/>
          <dgm:chPref val="0"/>
        </dgm:presLayoutVars>
      </dgm:prSet>
      <dgm:spPr/>
    </dgm:pt>
    <dgm:pt modelId="{F2F535F1-17BC-48CC-8A99-A2C4D500AD84}" type="pres">
      <dgm:prSet presAssocID="{1C276A60-2072-4F2E-B582-4137A0EEF1BE}" presName="sibTrans" presStyleCnt="0"/>
      <dgm:spPr/>
    </dgm:pt>
    <dgm:pt modelId="{C0CFB663-0B39-4208-A4B5-153EB6032DFC}" type="pres">
      <dgm:prSet presAssocID="{A84FE325-2241-4599-9844-9D988A1CD6F2}" presName="compNode" presStyleCnt="0"/>
      <dgm:spPr/>
    </dgm:pt>
    <dgm:pt modelId="{905818D6-3C03-42E4-8561-EC3FEA9BEB05}" type="pres">
      <dgm:prSet presAssocID="{A84FE325-2241-4599-9844-9D988A1CD6F2}" presName="bgRect" presStyleLbl="bgShp" presStyleIdx="1" presStyleCnt="2"/>
      <dgm:spPr/>
    </dgm:pt>
    <dgm:pt modelId="{A90F66EE-EEB3-4AA8-9CAC-53DBEAEA4AB3}" type="pres">
      <dgm:prSet presAssocID="{A84FE325-2241-4599-9844-9D988A1CD6F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2D5DA678-0355-4C1E-B0C7-07392F59F7A0}" type="pres">
      <dgm:prSet presAssocID="{A84FE325-2241-4599-9844-9D988A1CD6F2}" presName="spaceRect" presStyleCnt="0"/>
      <dgm:spPr/>
    </dgm:pt>
    <dgm:pt modelId="{EEFDC50F-B2A6-4E60-9CDE-16BB971819C7}" type="pres">
      <dgm:prSet presAssocID="{A84FE325-2241-4599-9844-9D988A1CD6F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FC64B4E-32BF-4292-AB07-23DA02661768}" srcId="{7CCBEF34-6C8C-426F-9951-E5C7DA9087C5}" destId="{A84FE325-2241-4599-9844-9D988A1CD6F2}" srcOrd="1" destOrd="0" parTransId="{8B4785DD-64BA-4E45-BC15-D3BFAB862CFA}" sibTransId="{AA688C77-5294-4B6A-891D-1E48F05AA927}"/>
    <dgm:cxn modelId="{8B598464-06DD-4999-B086-E7CB467E8001}" srcId="{7CCBEF34-6C8C-426F-9951-E5C7DA9087C5}" destId="{68065062-F203-4F09-840D-AC43750FFBAE}" srcOrd="0" destOrd="0" parTransId="{FFB01315-EA73-47E8-A2C3-85D392766158}" sibTransId="{1C276A60-2072-4F2E-B582-4137A0EEF1BE}"/>
    <dgm:cxn modelId="{CE322BAA-0030-4DA9-B533-3A46CB5D3AB1}" type="presOf" srcId="{68065062-F203-4F09-840D-AC43750FFBAE}" destId="{16800E55-48BD-4734-BC7D-7FD21A9CBC1B}" srcOrd="0" destOrd="0" presId="urn:microsoft.com/office/officeart/2018/2/layout/IconVerticalSolidList"/>
    <dgm:cxn modelId="{0A0AA2AC-CF7D-422A-B763-B23CE0DEAB01}" type="presOf" srcId="{A84FE325-2241-4599-9844-9D988A1CD6F2}" destId="{EEFDC50F-B2A6-4E60-9CDE-16BB971819C7}" srcOrd="0" destOrd="0" presId="urn:microsoft.com/office/officeart/2018/2/layout/IconVerticalSolidList"/>
    <dgm:cxn modelId="{01405FF7-ACE8-4D6B-8FBE-F4ECFB65CC82}" type="presOf" srcId="{7CCBEF34-6C8C-426F-9951-E5C7DA9087C5}" destId="{4E6AC579-A047-4F87-AA31-06047A66A82F}" srcOrd="0" destOrd="0" presId="urn:microsoft.com/office/officeart/2018/2/layout/IconVerticalSolidList"/>
    <dgm:cxn modelId="{103E17B0-EAC6-4D04-AFB2-0A39295339D2}" type="presParOf" srcId="{4E6AC579-A047-4F87-AA31-06047A66A82F}" destId="{64E8C4AA-A2BD-4DB4-B9BB-7BB9429D42DD}" srcOrd="0" destOrd="0" presId="urn:microsoft.com/office/officeart/2018/2/layout/IconVerticalSolidList"/>
    <dgm:cxn modelId="{17747B4F-17A1-47F8-9C55-413338DD9603}" type="presParOf" srcId="{64E8C4AA-A2BD-4DB4-B9BB-7BB9429D42DD}" destId="{6F0BC8BF-EF39-4D9F-A626-2F803813AAAB}" srcOrd="0" destOrd="0" presId="urn:microsoft.com/office/officeart/2018/2/layout/IconVerticalSolidList"/>
    <dgm:cxn modelId="{B89D00C4-1F98-4247-8B1B-B5A700383BDE}" type="presParOf" srcId="{64E8C4AA-A2BD-4DB4-B9BB-7BB9429D42DD}" destId="{21696B71-3A1B-4716-A44A-E857800A9A90}" srcOrd="1" destOrd="0" presId="urn:microsoft.com/office/officeart/2018/2/layout/IconVerticalSolidList"/>
    <dgm:cxn modelId="{DB0CC2A1-DCB4-43A3-BD65-9E35C0F73B4B}" type="presParOf" srcId="{64E8C4AA-A2BD-4DB4-B9BB-7BB9429D42DD}" destId="{FBCBB3B7-F539-40D0-893B-82AD157031F5}" srcOrd="2" destOrd="0" presId="urn:microsoft.com/office/officeart/2018/2/layout/IconVerticalSolidList"/>
    <dgm:cxn modelId="{FC344BF3-7EFB-4BC9-B6E3-3CF8E5CC4B10}" type="presParOf" srcId="{64E8C4AA-A2BD-4DB4-B9BB-7BB9429D42DD}" destId="{16800E55-48BD-4734-BC7D-7FD21A9CBC1B}" srcOrd="3" destOrd="0" presId="urn:microsoft.com/office/officeart/2018/2/layout/IconVerticalSolidList"/>
    <dgm:cxn modelId="{34A6634F-32CF-45F5-9E69-5BA4AC7D3630}" type="presParOf" srcId="{4E6AC579-A047-4F87-AA31-06047A66A82F}" destId="{F2F535F1-17BC-48CC-8A99-A2C4D500AD84}" srcOrd="1" destOrd="0" presId="urn:microsoft.com/office/officeart/2018/2/layout/IconVerticalSolidList"/>
    <dgm:cxn modelId="{375A1724-1979-44C4-B309-23CD735F80C5}" type="presParOf" srcId="{4E6AC579-A047-4F87-AA31-06047A66A82F}" destId="{C0CFB663-0B39-4208-A4B5-153EB6032DFC}" srcOrd="2" destOrd="0" presId="urn:microsoft.com/office/officeart/2018/2/layout/IconVerticalSolidList"/>
    <dgm:cxn modelId="{76B1B1A9-1CB3-4C14-A7DC-9C78DE1AE8E0}" type="presParOf" srcId="{C0CFB663-0B39-4208-A4B5-153EB6032DFC}" destId="{905818D6-3C03-42E4-8561-EC3FEA9BEB05}" srcOrd="0" destOrd="0" presId="urn:microsoft.com/office/officeart/2018/2/layout/IconVerticalSolidList"/>
    <dgm:cxn modelId="{62B6F937-6860-45EA-B99C-B327F35CB2D6}" type="presParOf" srcId="{C0CFB663-0B39-4208-A4B5-153EB6032DFC}" destId="{A90F66EE-EEB3-4AA8-9CAC-53DBEAEA4AB3}" srcOrd="1" destOrd="0" presId="urn:microsoft.com/office/officeart/2018/2/layout/IconVerticalSolidList"/>
    <dgm:cxn modelId="{CBAB6796-0FFA-49CA-A75E-8806AA065A7D}" type="presParOf" srcId="{C0CFB663-0B39-4208-A4B5-153EB6032DFC}" destId="{2D5DA678-0355-4C1E-B0C7-07392F59F7A0}" srcOrd="2" destOrd="0" presId="urn:microsoft.com/office/officeart/2018/2/layout/IconVerticalSolidList"/>
    <dgm:cxn modelId="{B9663504-D620-490F-A5C3-94C59BCB422D}" type="presParOf" srcId="{C0CFB663-0B39-4208-A4B5-153EB6032DFC}" destId="{EEFDC50F-B2A6-4E60-9CDE-16BB971819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C22E55-B942-41C4-84CA-33EEE9EBB63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C0057B-B61D-463D-826F-8086387B2C4A}">
      <dgm:prSet/>
      <dgm:spPr/>
      <dgm:t>
        <a:bodyPr/>
        <a:lstStyle/>
        <a:p>
          <a:r>
            <a:rPr lang="en-US"/>
            <a:t>Cancer cells often have </a:t>
          </a:r>
          <a:r>
            <a:rPr lang="en-US" b="1"/>
            <a:t>chromosomal gains/losses</a:t>
          </a:r>
          <a:r>
            <a:rPr lang="en-US"/>
            <a:t> visible as copy number changes.</a:t>
          </a:r>
        </a:p>
      </dgm:t>
    </dgm:pt>
    <dgm:pt modelId="{8CA8207F-1E52-4352-8F88-2AA00CD0EA56}" type="parTrans" cxnId="{934FBBB3-92CE-4DC5-BFF6-2548DDD77FF4}">
      <dgm:prSet/>
      <dgm:spPr/>
      <dgm:t>
        <a:bodyPr/>
        <a:lstStyle/>
        <a:p>
          <a:endParaRPr lang="en-US"/>
        </a:p>
      </dgm:t>
    </dgm:pt>
    <dgm:pt modelId="{8BB9CA5A-B2CB-4926-8EA7-837A9DDB1EE0}" type="sibTrans" cxnId="{934FBBB3-92CE-4DC5-BFF6-2548DDD77FF4}">
      <dgm:prSet/>
      <dgm:spPr/>
      <dgm:t>
        <a:bodyPr/>
        <a:lstStyle/>
        <a:p>
          <a:endParaRPr lang="en-US"/>
        </a:p>
      </dgm:t>
    </dgm:pt>
    <dgm:pt modelId="{CACA38ED-420E-41C0-A31D-8B2608F9E787}">
      <dgm:prSet/>
      <dgm:spPr/>
      <dgm:t>
        <a:bodyPr/>
        <a:lstStyle/>
        <a:p>
          <a:r>
            <a:rPr lang="en-US"/>
            <a:t>inferCNV uses scRNA-seq expression to infer large-scale genomic alterations at the single-cell level. This helps distinguish </a:t>
          </a:r>
          <a:r>
            <a:rPr lang="en-US" b="1"/>
            <a:t>malignant vs. normal cells</a:t>
          </a:r>
          <a:r>
            <a:rPr lang="en-US"/>
            <a:t> or spot abnormal subclones.</a:t>
          </a:r>
        </a:p>
      </dgm:t>
    </dgm:pt>
    <dgm:pt modelId="{9A11A0FB-C37D-4574-8184-9AA693641493}" type="parTrans" cxnId="{6F5B74B9-6798-4BA6-9310-02F5C7DFE37C}">
      <dgm:prSet/>
      <dgm:spPr/>
      <dgm:t>
        <a:bodyPr/>
        <a:lstStyle/>
        <a:p>
          <a:endParaRPr lang="en-US"/>
        </a:p>
      </dgm:t>
    </dgm:pt>
    <dgm:pt modelId="{BDD93FB9-2A69-435E-AFD8-0D296312B026}" type="sibTrans" cxnId="{6F5B74B9-6798-4BA6-9310-02F5C7DFE37C}">
      <dgm:prSet/>
      <dgm:spPr/>
      <dgm:t>
        <a:bodyPr/>
        <a:lstStyle/>
        <a:p>
          <a:endParaRPr lang="en-US"/>
        </a:p>
      </dgm:t>
    </dgm:pt>
    <dgm:pt modelId="{D17EECD4-0AB8-41B9-B889-51106073A015}" type="pres">
      <dgm:prSet presAssocID="{BFC22E55-B942-41C4-84CA-33EEE9EBB63E}" presName="root" presStyleCnt="0">
        <dgm:presLayoutVars>
          <dgm:dir/>
          <dgm:resizeHandles val="exact"/>
        </dgm:presLayoutVars>
      </dgm:prSet>
      <dgm:spPr/>
    </dgm:pt>
    <dgm:pt modelId="{75B30E7C-E81F-4A78-93E9-5ED580E4BD4A}" type="pres">
      <dgm:prSet presAssocID="{1AC0057B-B61D-463D-826F-8086387B2C4A}" presName="compNode" presStyleCnt="0"/>
      <dgm:spPr/>
    </dgm:pt>
    <dgm:pt modelId="{FB54DB18-21DF-4354-BBAC-CE1C2834DC93}" type="pres">
      <dgm:prSet presAssocID="{1AC0057B-B61D-463D-826F-8086387B2C4A}" presName="bgRect" presStyleLbl="bgShp" presStyleIdx="0" presStyleCnt="2"/>
      <dgm:spPr/>
    </dgm:pt>
    <dgm:pt modelId="{929C69B9-26E4-449E-BA4A-348649788E01}" type="pres">
      <dgm:prSet presAssocID="{1AC0057B-B61D-463D-826F-8086387B2C4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7B9B5B78-3B4C-4C86-855F-93D39E5E3E5E}" type="pres">
      <dgm:prSet presAssocID="{1AC0057B-B61D-463D-826F-8086387B2C4A}" presName="spaceRect" presStyleCnt="0"/>
      <dgm:spPr/>
    </dgm:pt>
    <dgm:pt modelId="{973D0C59-AA46-4A3A-BAB9-7396400D9C13}" type="pres">
      <dgm:prSet presAssocID="{1AC0057B-B61D-463D-826F-8086387B2C4A}" presName="parTx" presStyleLbl="revTx" presStyleIdx="0" presStyleCnt="2">
        <dgm:presLayoutVars>
          <dgm:chMax val="0"/>
          <dgm:chPref val="0"/>
        </dgm:presLayoutVars>
      </dgm:prSet>
      <dgm:spPr/>
    </dgm:pt>
    <dgm:pt modelId="{40F145B8-5F17-4A73-BD6A-E173315E8C0D}" type="pres">
      <dgm:prSet presAssocID="{8BB9CA5A-B2CB-4926-8EA7-837A9DDB1EE0}" presName="sibTrans" presStyleCnt="0"/>
      <dgm:spPr/>
    </dgm:pt>
    <dgm:pt modelId="{D6F44943-82DB-47F7-8FBA-240B01C21040}" type="pres">
      <dgm:prSet presAssocID="{CACA38ED-420E-41C0-A31D-8B2608F9E787}" presName="compNode" presStyleCnt="0"/>
      <dgm:spPr/>
    </dgm:pt>
    <dgm:pt modelId="{DA542C28-991C-4B45-BF13-8689201BB34E}" type="pres">
      <dgm:prSet presAssocID="{CACA38ED-420E-41C0-A31D-8B2608F9E787}" presName="bgRect" presStyleLbl="bgShp" presStyleIdx="1" presStyleCnt="2"/>
      <dgm:spPr/>
    </dgm:pt>
    <dgm:pt modelId="{C8C74139-221F-481E-B14F-E6C4C72CCA43}" type="pres">
      <dgm:prSet presAssocID="{CACA38ED-420E-41C0-A31D-8B2608F9E78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A13E545D-7046-4D3E-84B4-40DBAF993397}" type="pres">
      <dgm:prSet presAssocID="{CACA38ED-420E-41C0-A31D-8B2608F9E787}" presName="spaceRect" presStyleCnt="0"/>
      <dgm:spPr/>
    </dgm:pt>
    <dgm:pt modelId="{2707CFBF-EF9A-432A-A087-824D074FFD61}" type="pres">
      <dgm:prSet presAssocID="{CACA38ED-420E-41C0-A31D-8B2608F9E78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9162D7C-B5B3-4516-B43E-DA4AB7495856}" type="presOf" srcId="{CACA38ED-420E-41C0-A31D-8B2608F9E787}" destId="{2707CFBF-EF9A-432A-A087-824D074FFD61}" srcOrd="0" destOrd="0" presId="urn:microsoft.com/office/officeart/2018/2/layout/IconVerticalSolidList"/>
    <dgm:cxn modelId="{B76128B3-544A-4CFB-9174-E749859D0E9A}" type="presOf" srcId="{1AC0057B-B61D-463D-826F-8086387B2C4A}" destId="{973D0C59-AA46-4A3A-BAB9-7396400D9C13}" srcOrd="0" destOrd="0" presId="urn:microsoft.com/office/officeart/2018/2/layout/IconVerticalSolidList"/>
    <dgm:cxn modelId="{934FBBB3-92CE-4DC5-BFF6-2548DDD77FF4}" srcId="{BFC22E55-B942-41C4-84CA-33EEE9EBB63E}" destId="{1AC0057B-B61D-463D-826F-8086387B2C4A}" srcOrd="0" destOrd="0" parTransId="{8CA8207F-1E52-4352-8F88-2AA00CD0EA56}" sibTransId="{8BB9CA5A-B2CB-4926-8EA7-837A9DDB1EE0}"/>
    <dgm:cxn modelId="{6F5B74B9-6798-4BA6-9310-02F5C7DFE37C}" srcId="{BFC22E55-B942-41C4-84CA-33EEE9EBB63E}" destId="{CACA38ED-420E-41C0-A31D-8B2608F9E787}" srcOrd="1" destOrd="0" parTransId="{9A11A0FB-C37D-4574-8184-9AA693641493}" sibTransId="{BDD93FB9-2A69-435E-AFD8-0D296312B026}"/>
    <dgm:cxn modelId="{3E6C08E4-6CEC-4E5B-880D-8901A3BDF5B4}" type="presOf" srcId="{BFC22E55-B942-41C4-84CA-33EEE9EBB63E}" destId="{D17EECD4-0AB8-41B9-B889-51106073A015}" srcOrd="0" destOrd="0" presId="urn:microsoft.com/office/officeart/2018/2/layout/IconVerticalSolidList"/>
    <dgm:cxn modelId="{C76ACF52-FAEC-4D1B-9005-7D266EF24B2A}" type="presParOf" srcId="{D17EECD4-0AB8-41B9-B889-51106073A015}" destId="{75B30E7C-E81F-4A78-93E9-5ED580E4BD4A}" srcOrd="0" destOrd="0" presId="urn:microsoft.com/office/officeart/2018/2/layout/IconVerticalSolidList"/>
    <dgm:cxn modelId="{13F6713E-042C-46AE-832F-38F25B6121F7}" type="presParOf" srcId="{75B30E7C-E81F-4A78-93E9-5ED580E4BD4A}" destId="{FB54DB18-21DF-4354-BBAC-CE1C2834DC93}" srcOrd="0" destOrd="0" presId="urn:microsoft.com/office/officeart/2018/2/layout/IconVerticalSolidList"/>
    <dgm:cxn modelId="{706F2A40-9FAB-43D1-80FD-5B319DB15324}" type="presParOf" srcId="{75B30E7C-E81F-4A78-93E9-5ED580E4BD4A}" destId="{929C69B9-26E4-449E-BA4A-348649788E01}" srcOrd="1" destOrd="0" presId="urn:microsoft.com/office/officeart/2018/2/layout/IconVerticalSolidList"/>
    <dgm:cxn modelId="{33F2FBA6-BC5E-46BB-BC5D-C89F4CDA246B}" type="presParOf" srcId="{75B30E7C-E81F-4A78-93E9-5ED580E4BD4A}" destId="{7B9B5B78-3B4C-4C86-855F-93D39E5E3E5E}" srcOrd="2" destOrd="0" presId="urn:microsoft.com/office/officeart/2018/2/layout/IconVerticalSolidList"/>
    <dgm:cxn modelId="{D43E298B-47E2-4F64-B914-E43EF2D80D15}" type="presParOf" srcId="{75B30E7C-E81F-4A78-93E9-5ED580E4BD4A}" destId="{973D0C59-AA46-4A3A-BAB9-7396400D9C13}" srcOrd="3" destOrd="0" presId="urn:microsoft.com/office/officeart/2018/2/layout/IconVerticalSolidList"/>
    <dgm:cxn modelId="{F08D3044-14F7-46D1-B2C7-B7365EA11EEF}" type="presParOf" srcId="{D17EECD4-0AB8-41B9-B889-51106073A015}" destId="{40F145B8-5F17-4A73-BD6A-E173315E8C0D}" srcOrd="1" destOrd="0" presId="urn:microsoft.com/office/officeart/2018/2/layout/IconVerticalSolidList"/>
    <dgm:cxn modelId="{67707F95-F198-422E-BBD9-79EA1E1AFC19}" type="presParOf" srcId="{D17EECD4-0AB8-41B9-B889-51106073A015}" destId="{D6F44943-82DB-47F7-8FBA-240B01C21040}" srcOrd="2" destOrd="0" presId="urn:microsoft.com/office/officeart/2018/2/layout/IconVerticalSolidList"/>
    <dgm:cxn modelId="{430CD3DD-B57A-4F21-BB48-337E7801860C}" type="presParOf" srcId="{D6F44943-82DB-47F7-8FBA-240B01C21040}" destId="{DA542C28-991C-4B45-BF13-8689201BB34E}" srcOrd="0" destOrd="0" presId="urn:microsoft.com/office/officeart/2018/2/layout/IconVerticalSolidList"/>
    <dgm:cxn modelId="{762C600F-A647-45B1-B4D4-C47689C762A9}" type="presParOf" srcId="{D6F44943-82DB-47F7-8FBA-240B01C21040}" destId="{C8C74139-221F-481E-B14F-E6C4C72CCA43}" srcOrd="1" destOrd="0" presId="urn:microsoft.com/office/officeart/2018/2/layout/IconVerticalSolidList"/>
    <dgm:cxn modelId="{AD9C649C-5024-477C-A45A-413C47A5C679}" type="presParOf" srcId="{D6F44943-82DB-47F7-8FBA-240B01C21040}" destId="{A13E545D-7046-4D3E-84B4-40DBAF993397}" srcOrd="2" destOrd="0" presId="urn:microsoft.com/office/officeart/2018/2/layout/IconVerticalSolidList"/>
    <dgm:cxn modelId="{DF2C52AC-BCC4-49F7-B197-1E7E9A560B3F}" type="presParOf" srcId="{D6F44943-82DB-47F7-8FBA-240B01C21040}" destId="{2707CFBF-EF9A-432A-A087-824D074FFD6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9D2463-1616-4330-862B-4A44CEDFCAC8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7DDAA01E-C1FC-4CCC-974F-A293F2F0BAE7}">
      <dgm:prSet/>
      <dgm:spPr/>
      <dgm:t>
        <a:bodyPr/>
        <a:lstStyle/>
        <a:p>
          <a:r>
            <a:rPr lang="en-US"/>
            <a:t>Instead of focusing on single genes, GSVA scores the </a:t>
          </a:r>
          <a:r>
            <a:rPr lang="en-US" b="1"/>
            <a:t>activity of predefined gene sets</a:t>
          </a:r>
          <a:r>
            <a:rPr lang="en-US"/>
            <a:t> (pathways) in each cell or cluster.</a:t>
          </a:r>
        </a:p>
      </dgm:t>
    </dgm:pt>
    <dgm:pt modelId="{62D83368-462B-4EB6-BF96-D68F6E4B653A}" type="parTrans" cxnId="{2E47F558-7209-4D8F-806A-6F2A60A80D7A}">
      <dgm:prSet/>
      <dgm:spPr/>
      <dgm:t>
        <a:bodyPr/>
        <a:lstStyle/>
        <a:p>
          <a:endParaRPr lang="en-US"/>
        </a:p>
      </dgm:t>
    </dgm:pt>
    <dgm:pt modelId="{FA38DC04-84AB-49D8-B6D9-BB18E0D245EC}" type="sibTrans" cxnId="{2E47F558-7209-4D8F-806A-6F2A60A80D7A}">
      <dgm:prSet/>
      <dgm:spPr/>
      <dgm:t>
        <a:bodyPr/>
        <a:lstStyle/>
        <a:p>
          <a:endParaRPr lang="en-US"/>
        </a:p>
      </dgm:t>
    </dgm:pt>
    <dgm:pt modelId="{51752ECC-0F09-4DB2-86D5-4F2A3B7E0371}">
      <dgm:prSet/>
      <dgm:spPr/>
      <dgm:t>
        <a:bodyPr/>
        <a:lstStyle/>
        <a:p>
          <a:r>
            <a:rPr lang="en-US"/>
            <a:t>Transforms the gene expression matrix into a </a:t>
          </a:r>
          <a:r>
            <a:rPr lang="en-US" b="1"/>
            <a:t>pathway activity matrix</a:t>
          </a:r>
          <a:r>
            <a:rPr lang="en-US"/>
            <a:t>, enabling direct comparison of biological processes across conditions or cell types. Works well with Hallmark (MSigDB), KEGG, Reactome, or custom gene sets.</a:t>
          </a:r>
        </a:p>
      </dgm:t>
    </dgm:pt>
    <dgm:pt modelId="{F5E67F0C-F235-4081-900C-487B2EC04FC1}" type="parTrans" cxnId="{C818BFA5-AECE-4BA8-929F-31891CF79382}">
      <dgm:prSet/>
      <dgm:spPr/>
      <dgm:t>
        <a:bodyPr/>
        <a:lstStyle/>
        <a:p>
          <a:endParaRPr lang="en-US"/>
        </a:p>
      </dgm:t>
    </dgm:pt>
    <dgm:pt modelId="{8F5E1F7E-FBDA-43BF-B012-265AC50D28E2}" type="sibTrans" cxnId="{C818BFA5-AECE-4BA8-929F-31891CF79382}">
      <dgm:prSet/>
      <dgm:spPr/>
      <dgm:t>
        <a:bodyPr/>
        <a:lstStyle/>
        <a:p>
          <a:endParaRPr lang="en-US"/>
        </a:p>
      </dgm:t>
    </dgm:pt>
    <dgm:pt modelId="{49B17738-0714-498C-881D-785C6AED00E8}" type="pres">
      <dgm:prSet presAssocID="{DF9D2463-1616-4330-862B-4A44CEDFCAC8}" presName="linear" presStyleCnt="0">
        <dgm:presLayoutVars>
          <dgm:animLvl val="lvl"/>
          <dgm:resizeHandles val="exact"/>
        </dgm:presLayoutVars>
      </dgm:prSet>
      <dgm:spPr/>
    </dgm:pt>
    <dgm:pt modelId="{67217F21-398E-4D1F-87FB-38FFCB27C984}" type="pres">
      <dgm:prSet presAssocID="{7DDAA01E-C1FC-4CCC-974F-A293F2F0BAE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69FDAA9-7E12-4C88-B4D7-EDA199150E6F}" type="pres">
      <dgm:prSet presAssocID="{FA38DC04-84AB-49D8-B6D9-BB18E0D245EC}" presName="spacer" presStyleCnt="0"/>
      <dgm:spPr/>
    </dgm:pt>
    <dgm:pt modelId="{3E44BD6C-0091-4195-BF42-0434DFCA36AA}" type="pres">
      <dgm:prSet presAssocID="{51752ECC-0F09-4DB2-86D5-4F2A3B7E037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E3DE956-B1F1-42AE-B142-A745B17237B6}" type="presOf" srcId="{7DDAA01E-C1FC-4CCC-974F-A293F2F0BAE7}" destId="{67217F21-398E-4D1F-87FB-38FFCB27C984}" srcOrd="0" destOrd="0" presId="urn:microsoft.com/office/officeart/2005/8/layout/vList2"/>
    <dgm:cxn modelId="{2E47F558-7209-4D8F-806A-6F2A60A80D7A}" srcId="{DF9D2463-1616-4330-862B-4A44CEDFCAC8}" destId="{7DDAA01E-C1FC-4CCC-974F-A293F2F0BAE7}" srcOrd="0" destOrd="0" parTransId="{62D83368-462B-4EB6-BF96-D68F6E4B653A}" sibTransId="{FA38DC04-84AB-49D8-B6D9-BB18E0D245EC}"/>
    <dgm:cxn modelId="{D063905C-EE20-47EF-B254-241C8301BB4E}" type="presOf" srcId="{51752ECC-0F09-4DB2-86D5-4F2A3B7E0371}" destId="{3E44BD6C-0091-4195-BF42-0434DFCA36AA}" srcOrd="0" destOrd="0" presId="urn:microsoft.com/office/officeart/2005/8/layout/vList2"/>
    <dgm:cxn modelId="{C818BFA5-AECE-4BA8-929F-31891CF79382}" srcId="{DF9D2463-1616-4330-862B-4A44CEDFCAC8}" destId="{51752ECC-0F09-4DB2-86D5-4F2A3B7E0371}" srcOrd="1" destOrd="0" parTransId="{F5E67F0C-F235-4081-900C-487B2EC04FC1}" sibTransId="{8F5E1F7E-FBDA-43BF-B012-265AC50D28E2}"/>
    <dgm:cxn modelId="{1FD1D8ED-E312-4D90-A4A0-39099DB2B2E0}" type="presOf" srcId="{DF9D2463-1616-4330-862B-4A44CEDFCAC8}" destId="{49B17738-0714-498C-881D-785C6AED00E8}" srcOrd="0" destOrd="0" presId="urn:microsoft.com/office/officeart/2005/8/layout/vList2"/>
    <dgm:cxn modelId="{B6CD6623-DE14-4B96-8F85-C3177921B453}" type="presParOf" srcId="{49B17738-0714-498C-881D-785C6AED00E8}" destId="{67217F21-398E-4D1F-87FB-38FFCB27C984}" srcOrd="0" destOrd="0" presId="urn:microsoft.com/office/officeart/2005/8/layout/vList2"/>
    <dgm:cxn modelId="{304E8B56-8A4F-4320-BEC5-CAA0E34B0750}" type="presParOf" srcId="{49B17738-0714-498C-881D-785C6AED00E8}" destId="{769FDAA9-7E12-4C88-B4D7-EDA199150E6F}" srcOrd="1" destOrd="0" presId="urn:microsoft.com/office/officeart/2005/8/layout/vList2"/>
    <dgm:cxn modelId="{350B501A-A9E7-4297-A721-3FFD263A416F}" type="presParOf" srcId="{49B17738-0714-498C-881D-785C6AED00E8}" destId="{3E44BD6C-0091-4195-BF42-0434DFCA36A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BC8BF-EF39-4D9F-A626-2F803813AAAB}">
      <dsp:nvSpPr>
        <dsp:cNvPr id="0" name=""/>
        <dsp:cNvSpPr/>
      </dsp:nvSpPr>
      <dsp:spPr>
        <a:xfrm>
          <a:off x="0" y="665911"/>
          <a:ext cx="9116291" cy="12293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96B71-3A1B-4716-A44A-E857800A9A90}">
      <dsp:nvSpPr>
        <dsp:cNvPr id="0" name=""/>
        <dsp:cNvSpPr/>
      </dsp:nvSpPr>
      <dsp:spPr>
        <a:xfrm>
          <a:off x="371885" y="942520"/>
          <a:ext cx="676155" cy="6761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00E55-48BD-4734-BC7D-7FD21A9CBC1B}">
      <dsp:nvSpPr>
        <dsp:cNvPr id="0" name=""/>
        <dsp:cNvSpPr/>
      </dsp:nvSpPr>
      <dsp:spPr>
        <a:xfrm>
          <a:off x="1419927" y="665911"/>
          <a:ext cx="7696363" cy="1229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109" tIns="130109" rIns="130109" bIns="1301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Compares expression levels of genes between two groups of cells</a:t>
          </a:r>
        </a:p>
      </dsp:txBody>
      <dsp:txXfrm>
        <a:off x="1419927" y="665911"/>
        <a:ext cx="7696363" cy="1229374"/>
      </dsp:txXfrm>
    </dsp:sp>
    <dsp:sp modelId="{905818D6-3C03-42E4-8561-EC3FEA9BEB05}">
      <dsp:nvSpPr>
        <dsp:cNvPr id="0" name=""/>
        <dsp:cNvSpPr/>
      </dsp:nvSpPr>
      <dsp:spPr>
        <a:xfrm>
          <a:off x="0" y="2202628"/>
          <a:ext cx="9116291" cy="12293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0F66EE-EEB3-4AA8-9CAC-53DBEAEA4AB3}">
      <dsp:nvSpPr>
        <dsp:cNvPr id="0" name=""/>
        <dsp:cNvSpPr/>
      </dsp:nvSpPr>
      <dsp:spPr>
        <a:xfrm>
          <a:off x="371885" y="2479237"/>
          <a:ext cx="676155" cy="6761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DC50F-B2A6-4E60-9CDE-16BB971819C7}">
      <dsp:nvSpPr>
        <dsp:cNvPr id="0" name=""/>
        <dsp:cNvSpPr/>
      </dsp:nvSpPr>
      <dsp:spPr>
        <a:xfrm>
          <a:off x="1419927" y="2202628"/>
          <a:ext cx="7696363" cy="1229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109" tIns="130109" rIns="130109" bIns="1301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Identifies </a:t>
          </a:r>
          <a:r>
            <a:rPr lang="en-US" sz="2500" b="1" kern="1200"/>
            <a:t>disease-associated genes </a:t>
          </a:r>
          <a:r>
            <a:rPr lang="en-US" sz="2500" kern="1200"/>
            <a:t>to reveal biological processes.</a:t>
          </a:r>
        </a:p>
      </dsp:txBody>
      <dsp:txXfrm>
        <a:off x="1419927" y="2202628"/>
        <a:ext cx="7696363" cy="12293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4DB18-21DF-4354-BBAC-CE1C2834DC93}">
      <dsp:nvSpPr>
        <dsp:cNvPr id="0" name=""/>
        <dsp:cNvSpPr/>
      </dsp:nvSpPr>
      <dsp:spPr>
        <a:xfrm>
          <a:off x="0" y="665911"/>
          <a:ext cx="10640291" cy="12293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9C69B9-26E4-449E-BA4A-348649788E01}">
      <dsp:nvSpPr>
        <dsp:cNvPr id="0" name=""/>
        <dsp:cNvSpPr/>
      </dsp:nvSpPr>
      <dsp:spPr>
        <a:xfrm>
          <a:off x="371885" y="942520"/>
          <a:ext cx="676155" cy="6761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D0C59-AA46-4A3A-BAB9-7396400D9C13}">
      <dsp:nvSpPr>
        <dsp:cNvPr id="0" name=""/>
        <dsp:cNvSpPr/>
      </dsp:nvSpPr>
      <dsp:spPr>
        <a:xfrm>
          <a:off x="1419927" y="665911"/>
          <a:ext cx="9220363" cy="1229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109" tIns="130109" rIns="130109" bIns="130109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Cancer cells often have </a:t>
          </a:r>
          <a:r>
            <a:rPr lang="en-US" sz="2300" b="1" kern="1200"/>
            <a:t>chromosomal gains/losses</a:t>
          </a:r>
          <a:r>
            <a:rPr lang="en-US" sz="2300" kern="1200"/>
            <a:t> visible as copy number changes.</a:t>
          </a:r>
        </a:p>
      </dsp:txBody>
      <dsp:txXfrm>
        <a:off x="1419927" y="665911"/>
        <a:ext cx="9220363" cy="1229374"/>
      </dsp:txXfrm>
    </dsp:sp>
    <dsp:sp modelId="{DA542C28-991C-4B45-BF13-8689201BB34E}">
      <dsp:nvSpPr>
        <dsp:cNvPr id="0" name=""/>
        <dsp:cNvSpPr/>
      </dsp:nvSpPr>
      <dsp:spPr>
        <a:xfrm>
          <a:off x="0" y="2202628"/>
          <a:ext cx="10640291" cy="12293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C74139-221F-481E-B14F-E6C4C72CCA43}">
      <dsp:nvSpPr>
        <dsp:cNvPr id="0" name=""/>
        <dsp:cNvSpPr/>
      </dsp:nvSpPr>
      <dsp:spPr>
        <a:xfrm>
          <a:off x="371885" y="2479237"/>
          <a:ext cx="676155" cy="6761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7CFBF-EF9A-432A-A087-824D074FFD61}">
      <dsp:nvSpPr>
        <dsp:cNvPr id="0" name=""/>
        <dsp:cNvSpPr/>
      </dsp:nvSpPr>
      <dsp:spPr>
        <a:xfrm>
          <a:off x="1419927" y="2202628"/>
          <a:ext cx="9220363" cy="1229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109" tIns="130109" rIns="130109" bIns="130109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inferCNV uses scRNA-seq expression to infer large-scale genomic alterations at the single-cell level. This helps distinguish </a:t>
          </a:r>
          <a:r>
            <a:rPr lang="en-US" sz="2300" b="1" kern="1200"/>
            <a:t>malignant vs. normal cells</a:t>
          </a:r>
          <a:r>
            <a:rPr lang="en-US" sz="2300" kern="1200"/>
            <a:t> or spot abnormal subclones.</a:t>
          </a:r>
        </a:p>
      </dsp:txBody>
      <dsp:txXfrm>
        <a:off x="1419927" y="2202628"/>
        <a:ext cx="9220363" cy="12293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217F21-398E-4D1F-87FB-38FFCB27C984}">
      <dsp:nvSpPr>
        <dsp:cNvPr id="0" name=""/>
        <dsp:cNvSpPr/>
      </dsp:nvSpPr>
      <dsp:spPr>
        <a:xfrm>
          <a:off x="0" y="24609"/>
          <a:ext cx="9116291" cy="198402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Instead of focusing on single genes, GSVA scores the </a:t>
          </a:r>
          <a:r>
            <a:rPr lang="en-US" sz="2800" b="1" kern="1200"/>
            <a:t>activity of predefined gene sets</a:t>
          </a:r>
          <a:r>
            <a:rPr lang="en-US" sz="2800" kern="1200"/>
            <a:t> (pathways) in each cell or cluster.</a:t>
          </a:r>
        </a:p>
      </dsp:txBody>
      <dsp:txXfrm>
        <a:off x="96852" y="121461"/>
        <a:ext cx="8922587" cy="1790323"/>
      </dsp:txXfrm>
    </dsp:sp>
    <dsp:sp modelId="{3E44BD6C-0091-4195-BF42-0434DFCA36AA}">
      <dsp:nvSpPr>
        <dsp:cNvPr id="0" name=""/>
        <dsp:cNvSpPr/>
      </dsp:nvSpPr>
      <dsp:spPr>
        <a:xfrm>
          <a:off x="0" y="2089277"/>
          <a:ext cx="9116291" cy="198402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Transforms the gene expression matrix into a </a:t>
          </a:r>
          <a:r>
            <a:rPr lang="en-US" sz="2800" b="1" kern="1200"/>
            <a:t>pathway activity matrix</a:t>
          </a:r>
          <a:r>
            <a:rPr lang="en-US" sz="2800" kern="1200"/>
            <a:t>, enabling direct comparison of biological processes across conditions or cell types. Works well with Hallmark (MSigDB), KEGG, Reactome, or custom gene sets.</a:t>
          </a:r>
        </a:p>
      </dsp:txBody>
      <dsp:txXfrm>
        <a:off x="96852" y="2186129"/>
        <a:ext cx="8922587" cy="1790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66063-E5DB-4322-9783-51A77EA44262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F6AC4-758F-4C48-BE76-155B543DD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88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F6AC4-758F-4C48-BE76-155B543DD5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00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F6AC4-758F-4C48-BE76-155B543DD5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17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60CF26E-D63E-391F-6EA2-A556430D2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6BEA9EC-05D5-3469-29E8-5740ED1F5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147" y="1889588"/>
            <a:ext cx="9144000" cy="623598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E3A254E-1EF8-7E0D-945D-F93B4315B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7" y="2864617"/>
            <a:ext cx="104324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50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80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9D46B-32A9-7EE4-352E-220E9B42C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DA5DB8A-2637-C4D9-BAFE-48F49236A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1025241"/>
            <a:ext cx="10640290" cy="696336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E334FD-8A9F-4004-AD57-DD0578C957D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1273" y="1870366"/>
            <a:ext cx="10640291" cy="404552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376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C867D8-9394-A80B-3145-352AB8598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F680A2-E041-A934-9E0C-93743C6E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9FFC8-BAD1-9DD2-FD32-050586A60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45DDE-2742-0F50-2A02-8B12BC700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2CC6CE-0A39-7524-3B01-067B40FA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1025241"/>
            <a:ext cx="10640290" cy="696336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9E9E44-B7B6-86D0-9957-2D45D6327E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1273" y="1870366"/>
            <a:ext cx="10640291" cy="404552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186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8A480E-E3B8-6D69-DC69-18837EBE3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2CC6CE-0A39-7524-3B01-067B40FA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1025241"/>
            <a:ext cx="10640290" cy="696336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9E9E44-B7B6-86D0-9957-2D45D6327E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1273" y="1870366"/>
            <a:ext cx="10640291" cy="404552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149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475D55-C775-E30B-2ED8-11262E0F8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F09F1E1E-16BF-768A-2232-86044686538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291" y="2285999"/>
            <a:ext cx="5223164" cy="36160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7538587-7C62-9244-54E4-426CEDEDD4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291" y="1191491"/>
            <a:ext cx="10681854" cy="803564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BCD2BF-7D48-C1B0-6FFF-F3265282F97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92981" y="2285998"/>
            <a:ext cx="5223164" cy="36160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03215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BEED6E2-7FDF-BF42-8BB4-B1CE2F0FA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4217D7D-8662-FB73-A982-1B3D3F3DE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2108" y="2382982"/>
            <a:ext cx="2812473" cy="318654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81D6CF-B508-5ADF-7F0E-7621FAA0F8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6689" y="2382981"/>
            <a:ext cx="2812473" cy="318654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665186B-1EBC-3CC7-F227-D256360F6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37419" y="2382981"/>
            <a:ext cx="2812473" cy="318654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62604B8-A97A-0727-2AB8-7E19726E5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291" y="1066796"/>
            <a:ext cx="10681854" cy="803564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82491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A5EDC5-2D54-9E9C-4CCF-5AAB2817E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D89D3F1-47F7-FCA1-D21B-365F151CD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073" y="1953487"/>
            <a:ext cx="10681854" cy="803564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DEF532-EBCF-CA6A-9DC0-81FCAFBF2D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55073" y="3061854"/>
            <a:ext cx="10716491" cy="285403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22927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70EA83-53DC-D73F-A768-E2060B8DF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97C90C36-BBF4-1741-5ECE-59442B8101E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4912" y="955964"/>
            <a:ext cx="6179126" cy="490450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5FFD4A-EA1D-A631-E00F-2C432E75A2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98328" y="1191491"/>
            <a:ext cx="4059382" cy="1939634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DC35E9-8D1F-20DD-555D-105A1156EB04}"/>
              </a:ext>
            </a:extLst>
          </p:cNvPr>
          <p:cNvSpPr txBox="1">
            <a:spLocks/>
          </p:cNvSpPr>
          <p:nvPr/>
        </p:nvSpPr>
        <p:spPr>
          <a:xfrm>
            <a:off x="7398328" y="3352799"/>
            <a:ext cx="4059382" cy="250767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7003632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8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3B8060-22EC-CC46-4F19-47917C6F0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063C9-3B0E-1F49-B972-BD881061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3" y="1118610"/>
            <a:ext cx="9116291" cy="696336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C56A07-8209-2A21-1539-919C811E138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07672" y="2011941"/>
            <a:ext cx="9116291" cy="409791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52958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64CAFC-5FB6-C492-1D7D-81D39D06B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063C9-3B0E-1F49-B972-BD881061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3" y="1118610"/>
            <a:ext cx="9116291" cy="696336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C56A07-8209-2A21-1539-919C811E138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07672" y="2011941"/>
            <a:ext cx="9116291" cy="409791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33017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A98EF38-CAF7-1721-915B-0A766D951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1BC6E80-DD75-2CF1-BC92-B787495A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748145"/>
            <a:ext cx="9753600" cy="696336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1D63C7F-12BA-1525-A78F-A7177D02ACC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1273" y="1734850"/>
            <a:ext cx="10640291" cy="409791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117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E6AACD-9454-91DB-A0A1-49C3854ED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1BC6E80-DD75-2CF1-BC92-B787495A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748145"/>
            <a:ext cx="9753600" cy="696336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1D63C7F-12BA-1525-A78F-A7177D02ACC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1273" y="1734850"/>
            <a:ext cx="10640291" cy="409791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80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0F7F05-629E-5446-DDD1-0247EF0F2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970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531A5E3-2121-07D1-D024-78ACE4542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942111"/>
            <a:ext cx="10640290" cy="696336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938241-982A-FD56-BB64-EDE42409F45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1273" y="1787236"/>
            <a:ext cx="10640291" cy="404552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5628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FF164-9940-BE33-F0DC-6F1D7FFB4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531A5E3-2121-07D1-D024-78ACE4542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942111"/>
            <a:ext cx="10640290" cy="696336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938241-982A-FD56-BB64-EDE42409F45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1273" y="1787236"/>
            <a:ext cx="10640291" cy="404552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0693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3D308CC-C810-3E9B-1C2F-4736971D4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F40BBFC-16C5-66C8-2942-6C8916D5402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78583" y="1191491"/>
            <a:ext cx="6179126" cy="466898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A672E0-9B16-7AA1-8CE3-933EA1E76B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291" y="1191491"/>
            <a:ext cx="3422073" cy="1939634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1177057-1832-1C04-09A1-EF6CA993585D}"/>
              </a:ext>
            </a:extLst>
          </p:cNvPr>
          <p:cNvSpPr txBox="1">
            <a:spLocks/>
          </p:cNvSpPr>
          <p:nvPr/>
        </p:nvSpPr>
        <p:spPr>
          <a:xfrm>
            <a:off x="734290" y="3352799"/>
            <a:ext cx="3422073" cy="250767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557628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70F365-F020-6145-8AF3-5E065FD12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DA5DB8A-2637-C4D9-BAFE-48F49236A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1025241"/>
            <a:ext cx="10640290" cy="696336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E334FD-8A9F-4004-AD57-DD0578C957D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1273" y="1870366"/>
            <a:ext cx="10640291" cy="404552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9592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F8953-04C6-894A-1017-8AA5F6042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D54BF-4019-D14F-8F45-EB65F0126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178AE-39F2-682F-F133-6D9931FDC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9C239-BD79-24D8-DCFD-AD304365E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08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71A985A1-010B-6F3B-5DD0-8D7A1AE38C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Ardo Sanjaya, MD., PhD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B931A7-B78D-D5C4-F4A6-7AAE6BB1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Analyzing A Single-Cell Analysis </a:t>
            </a:r>
            <a:br>
              <a:rPr lang="en-US" dirty="0"/>
            </a:br>
            <a:r>
              <a:rPr lang="en-US" dirty="0"/>
              <a:t>(Annotation to Biological Interpretation)</a:t>
            </a:r>
          </a:p>
        </p:txBody>
      </p:sp>
    </p:spTree>
    <p:extLst>
      <p:ext uri="{BB962C8B-B14F-4D97-AF65-F5344CB8AC3E}">
        <p14:creationId xmlns:p14="http://schemas.microsoft.com/office/powerpoint/2010/main" val="172491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01477C-E4AE-F7A5-E5AC-19C475DA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Cell–Cell Communication (</a:t>
            </a:r>
            <a:r>
              <a:rPr lang="en-US" dirty="0" err="1"/>
              <a:t>CellChat</a:t>
            </a:r>
            <a:r>
              <a:rPr lang="en-US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AA382-47AF-2AFF-887A-08E542237C1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Cells communicate via ligand–receptor interactions</a:t>
            </a:r>
          </a:p>
          <a:p>
            <a:r>
              <a:rPr lang="en-US" dirty="0" err="1"/>
              <a:t>CellChat</a:t>
            </a:r>
            <a:r>
              <a:rPr lang="en-US" dirty="0"/>
              <a:t> predicts which clusters are “talking” to each other and what signaling pathways are involved.</a:t>
            </a:r>
          </a:p>
          <a:p>
            <a:r>
              <a:rPr lang="en-US" dirty="0"/>
              <a:t>Visualization of signaling pathways</a:t>
            </a:r>
          </a:p>
        </p:txBody>
      </p:sp>
    </p:spTree>
    <p:extLst>
      <p:ext uri="{BB962C8B-B14F-4D97-AF65-F5344CB8AC3E}">
        <p14:creationId xmlns:p14="http://schemas.microsoft.com/office/powerpoint/2010/main" val="3734964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graph&#10;&#10;AI-generated content may be incorrect.">
            <a:extLst>
              <a:ext uri="{FF2B5EF4-FFF2-40B4-BE49-F238E27FC236}">
                <a16:creationId xmlns:a16="http://schemas.microsoft.com/office/drawing/2014/main" id="{6FEE1EAC-A9C4-7177-2975-1F0F379E4C7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5"/>
          <a:stretch>
            <a:fillRect/>
          </a:stretch>
        </p:blipFill>
        <p:spPr>
          <a:xfrm>
            <a:off x="5414963" y="80708"/>
            <a:ext cx="3577606" cy="6696583"/>
          </a:xfrm>
        </p:spPr>
      </p:pic>
    </p:spTree>
    <p:extLst>
      <p:ext uri="{BB962C8B-B14F-4D97-AF65-F5344CB8AC3E}">
        <p14:creationId xmlns:p14="http://schemas.microsoft.com/office/powerpoint/2010/main" val="97383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A34F7-8B4E-9603-CBCF-2647D075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Heatmaps</a:t>
            </a:r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0CD49F4A-B4B8-EE0D-5461-F563A6FA4F7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37" y="2011363"/>
            <a:ext cx="8197850" cy="4098925"/>
          </a:xfrm>
        </p:spPr>
      </p:pic>
    </p:spTree>
    <p:extLst>
      <p:ext uri="{BB962C8B-B14F-4D97-AF65-F5344CB8AC3E}">
        <p14:creationId xmlns:p14="http://schemas.microsoft.com/office/powerpoint/2010/main" val="807662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AC6B4-73C2-6576-9CF6-21F708B83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Plot of Communication Probabilities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889777-FA1E-DEB2-BDA0-36E41EE17EF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86"/>
          <a:stretch>
            <a:fillRect/>
          </a:stretch>
        </p:blipFill>
        <p:spPr>
          <a:xfrm>
            <a:off x="2507673" y="2255729"/>
            <a:ext cx="9133826" cy="2346542"/>
          </a:xfrm>
        </p:spPr>
      </p:pic>
    </p:spTree>
    <p:extLst>
      <p:ext uri="{BB962C8B-B14F-4D97-AF65-F5344CB8AC3E}">
        <p14:creationId xmlns:p14="http://schemas.microsoft.com/office/powerpoint/2010/main" val="642666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F2BC81-0A5B-DFE1-AFC2-2B72C04B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748145"/>
            <a:ext cx="9753600" cy="696336"/>
          </a:xfrm>
        </p:spPr>
        <p:txBody>
          <a:bodyPr anchor="b">
            <a:normAutofit/>
          </a:bodyPr>
          <a:lstStyle/>
          <a:p>
            <a:r>
              <a:rPr lang="en-US" dirty="0"/>
              <a:t>Copy Number Variation Analysis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A0E1E15-A15F-ADA6-6984-FE1622305045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896586845"/>
              </p:ext>
            </p:extLst>
          </p:nvPr>
        </p:nvGraphicFramePr>
        <p:xfrm>
          <a:off x="831273" y="1734850"/>
          <a:ext cx="10640291" cy="4097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0247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941C8F1E-D370-220D-771A-50BF9E344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97" y="68263"/>
            <a:ext cx="6402205" cy="6721475"/>
          </a:xfrm>
          <a:noFill/>
        </p:spPr>
      </p:pic>
    </p:spTree>
    <p:extLst>
      <p:ext uri="{BB962C8B-B14F-4D97-AF65-F5344CB8AC3E}">
        <p14:creationId xmlns:p14="http://schemas.microsoft.com/office/powerpoint/2010/main" val="1183960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7E173-312B-60B9-4ED0-A2A0AFF56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24754E94-6794-3EE5-356D-9E3A76C66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98" y="230395"/>
            <a:ext cx="7728403" cy="6397210"/>
          </a:xfrm>
        </p:spPr>
      </p:pic>
    </p:spTree>
    <p:extLst>
      <p:ext uri="{BB962C8B-B14F-4D97-AF65-F5344CB8AC3E}">
        <p14:creationId xmlns:p14="http://schemas.microsoft.com/office/powerpoint/2010/main" val="3324727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0C0390-3882-3179-61F6-9F6E8AE52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3" y="1118610"/>
            <a:ext cx="9116291" cy="696336"/>
          </a:xfrm>
        </p:spPr>
        <p:txBody>
          <a:bodyPr anchor="b">
            <a:normAutofit/>
          </a:bodyPr>
          <a:lstStyle/>
          <a:p>
            <a:r>
              <a:rPr lang="en-US" dirty="0"/>
              <a:t>Pathway Activity Analysis (GSVA)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B7C4777E-DC1D-0A6C-315A-1973817988E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674752922"/>
              </p:ext>
            </p:extLst>
          </p:nvPr>
        </p:nvGraphicFramePr>
        <p:xfrm>
          <a:off x="2507672" y="2011941"/>
          <a:ext cx="9116291" cy="4097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2577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the number of gsva&#10;&#10;AI-generated content may be incorrect.">
            <a:extLst>
              <a:ext uri="{FF2B5EF4-FFF2-40B4-BE49-F238E27FC236}">
                <a16:creationId xmlns:a16="http://schemas.microsoft.com/office/drawing/2014/main" id="{3848BCAE-1C22-9D57-A9EC-FDF825660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65" y="288601"/>
            <a:ext cx="8672870" cy="6721475"/>
          </a:xfrm>
          <a:noFill/>
        </p:spPr>
      </p:pic>
    </p:spTree>
    <p:extLst>
      <p:ext uri="{BB962C8B-B14F-4D97-AF65-F5344CB8AC3E}">
        <p14:creationId xmlns:p14="http://schemas.microsoft.com/office/powerpoint/2010/main" val="3515566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627347-1192-64AE-D855-714467B5A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Correlating GSVA Pathways</a:t>
            </a:r>
          </a:p>
        </p:txBody>
      </p:sp>
      <p:pic>
        <p:nvPicPr>
          <p:cNvPr id="7" name="Content Placeholder 6" descr="A flag with text on it&#10;&#10;AI-generated content may be incorrect.">
            <a:extLst>
              <a:ext uri="{FF2B5EF4-FFF2-40B4-BE49-F238E27FC236}">
                <a16:creationId xmlns:a16="http://schemas.microsoft.com/office/drawing/2014/main" id="{31A1E0DF-1FC0-5E33-25AA-47FDB28ACD4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7"/>
          <a:stretch>
            <a:fillRect/>
          </a:stretch>
        </p:blipFill>
        <p:spPr>
          <a:xfrm>
            <a:off x="2687673" y="1814946"/>
            <a:ext cx="6715527" cy="4904024"/>
          </a:xfrm>
        </p:spPr>
      </p:pic>
    </p:spTree>
    <p:extLst>
      <p:ext uri="{BB962C8B-B14F-4D97-AF65-F5344CB8AC3E}">
        <p14:creationId xmlns:p14="http://schemas.microsoft.com/office/powerpoint/2010/main" val="3124345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0DDC-0F24-A06F-B68C-98CD2A2B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3" y="1118610"/>
            <a:ext cx="9116291" cy="696336"/>
          </a:xfrm>
        </p:spPr>
        <p:txBody>
          <a:bodyPr anchor="b">
            <a:normAutofit/>
          </a:bodyPr>
          <a:lstStyle/>
          <a:p>
            <a:r>
              <a:rPr lang="en-US" dirty="0"/>
              <a:t>Cell 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735E-880B-3BA2-C40F-BBF69EE327D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07672" y="2011941"/>
            <a:ext cx="9116291" cy="4097914"/>
          </a:xfrm>
        </p:spPr>
        <p:txBody>
          <a:bodyPr>
            <a:normAutofit/>
          </a:bodyPr>
          <a:lstStyle/>
          <a:p>
            <a:r>
              <a:rPr lang="en-US" dirty="0"/>
              <a:t>Each cluster must be assigned a biological identity (e.g., hepatocytes, Kupffer cells).</a:t>
            </a:r>
          </a:p>
          <a:p>
            <a:pPr lvl="1"/>
            <a:r>
              <a:rPr lang="en-US" sz="2800"/>
              <a:t>Automatic</a:t>
            </a:r>
          </a:p>
          <a:p>
            <a:pPr lvl="1"/>
            <a:r>
              <a:rPr lang="en-US" sz="2800" dirty="0"/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588177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1089AF91-8B8F-0E57-971E-EB3251574D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653F77-9FB4-2DC3-93B9-AA93D99B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66707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138D1A-052C-EC4A-2F3F-90ECEFB93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510" y="0"/>
            <a:ext cx="466049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7263E0-DB12-815B-BFE8-0287FA45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379" y="1025241"/>
            <a:ext cx="10640290" cy="696336"/>
          </a:xfrm>
        </p:spPr>
        <p:txBody>
          <a:bodyPr/>
          <a:lstStyle/>
          <a:p>
            <a:r>
              <a:rPr lang="en-US" dirty="0"/>
              <a:t>Cells Identified with Resolutions 0.5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FBD19A-FCB1-BE94-7EE1-7AB2CAE7116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738379" y="3121737"/>
            <a:ext cx="6511061" cy="88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31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0CA675-D1DE-9790-5DB9-6E299F857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366633"/>
            <a:ext cx="11950700" cy="61247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272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E58E2D-A7A5-0367-961A-ED8CB39C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 Results (Repeat for Every Clusters)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A58BD3-E95C-4F76-C2FD-89CA146E9F4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607503" y="2716857"/>
            <a:ext cx="9088118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1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2195-8711-AD33-369F-7DA2C82FE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3" y="1118610"/>
            <a:ext cx="9116291" cy="696336"/>
          </a:xfrm>
        </p:spPr>
        <p:txBody>
          <a:bodyPr anchor="b">
            <a:normAutofit/>
          </a:bodyPr>
          <a:lstStyle/>
          <a:p>
            <a:r>
              <a:rPr lang="en-US" dirty="0"/>
              <a:t>Differential Expression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DACE70-3CFD-4688-F3DF-4E2DA91099B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301793141"/>
              </p:ext>
            </p:extLst>
          </p:nvPr>
        </p:nvGraphicFramePr>
        <p:xfrm>
          <a:off x="2507672" y="2011941"/>
          <a:ext cx="9116291" cy="4097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92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C50EA4E-E65E-AD78-8CF2-9E77DCA6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3" y="1118610"/>
            <a:ext cx="9116291" cy="696336"/>
          </a:xfrm>
        </p:spPr>
        <p:txBody>
          <a:bodyPr anchor="b">
            <a:normAutofit/>
          </a:bodyPr>
          <a:lstStyle/>
          <a:p>
            <a:r>
              <a:rPr lang="en-US" dirty="0"/>
              <a:t>Example DE Analysis on Hepatocytes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E331D14-9CB6-8807-DCC8-505A1D5FF77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668955936"/>
              </p:ext>
            </p:extLst>
          </p:nvPr>
        </p:nvGraphicFramePr>
        <p:xfrm>
          <a:off x="2957784" y="2011941"/>
          <a:ext cx="8216070" cy="4097920"/>
        </p:xfrm>
        <a:graphic>
          <a:graphicData uri="http://schemas.openxmlformats.org/drawingml/2006/table">
            <a:tbl>
              <a:tblPr firstRow="1" bandRow="1"/>
              <a:tblGrid>
                <a:gridCol w="1338997">
                  <a:extLst>
                    <a:ext uri="{9D8B030D-6E8A-4147-A177-3AD203B41FA5}">
                      <a16:colId xmlns:a16="http://schemas.microsoft.com/office/drawing/2014/main" val="146731911"/>
                    </a:ext>
                  </a:extLst>
                </a:gridCol>
                <a:gridCol w="1058194">
                  <a:extLst>
                    <a:ext uri="{9D8B030D-6E8A-4147-A177-3AD203B41FA5}">
                      <a16:colId xmlns:a16="http://schemas.microsoft.com/office/drawing/2014/main" val="2278044677"/>
                    </a:ext>
                  </a:extLst>
                </a:gridCol>
                <a:gridCol w="1282835">
                  <a:extLst>
                    <a:ext uri="{9D8B030D-6E8A-4147-A177-3AD203B41FA5}">
                      <a16:colId xmlns:a16="http://schemas.microsoft.com/office/drawing/2014/main" val="3924780497"/>
                    </a:ext>
                  </a:extLst>
                </a:gridCol>
                <a:gridCol w="1045358">
                  <a:extLst>
                    <a:ext uri="{9D8B030D-6E8A-4147-A177-3AD203B41FA5}">
                      <a16:colId xmlns:a16="http://schemas.microsoft.com/office/drawing/2014/main" val="1884476981"/>
                    </a:ext>
                  </a:extLst>
                </a:gridCol>
                <a:gridCol w="1045358">
                  <a:extLst>
                    <a:ext uri="{9D8B030D-6E8A-4147-A177-3AD203B41FA5}">
                      <a16:colId xmlns:a16="http://schemas.microsoft.com/office/drawing/2014/main" val="3579702280"/>
                    </a:ext>
                  </a:extLst>
                </a:gridCol>
                <a:gridCol w="1106331">
                  <a:extLst>
                    <a:ext uri="{9D8B030D-6E8A-4147-A177-3AD203B41FA5}">
                      <a16:colId xmlns:a16="http://schemas.microsoft.com/office/drawing/2014/main" val="1846651376"/>
                    </a:ext>
                  </a:extLst>
                </a:gridCol>
                <a:gridCol w="1338997">
                  <a:extLst>
                    <a:ext uri="{9D8B030D-6E8A-4147-A177-3AD203B41FA5}">
                      <a16:colId xmlns:a16="http://schemas.microsoft.com/office/drawing/2014/main" val="3128949900"/>
                    </a:ext>
                  </a:extLst>
                </a:gridCol>
              </a:tblGrid>
              <a:tr h="25612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p_val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avg_log2FC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pct.1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pct.2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p_val_adj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gene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975765"/>
                  </a:ext>
                </a:extLst>
              </a:tr>
              <a:tr h="25612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ANKRD1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9.89E-16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-6.45929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0.667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3.22E-11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ANKRD1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565018"/>
                  </a:ext>
                </a:extLst>
              </a:tr>
              <a:tr h="25612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NRG2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2.37E-11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-3.47045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7.70E-07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NRG2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584323"/>
                  </a:ext>
                </a:extLst>
              </a:tr>
              <a:tr h="25612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KRT23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6.87E-11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-6.32266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0.667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2.23E-06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KRT23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066107"/>
                  </a:ext>
                </a:extLst>
              </a:tr>
              <a:tr h="25612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AL353740.1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1.05E-10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-4.76473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0.833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3.43E-06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AL353740.1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1310319"/>
                  </a:ext>
                </a:extLst>
              </a:tr>
              <a:tr h="25612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LOXL4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8.88E-10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-4.09428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2.89E-05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LOXL4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53232"/>
                  </a:ext>
                </a:extLst>
              </a:tr>
              <a:tr h="25612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KRTAP5-AS1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1.22E-09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-3.25697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3.98E-05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KRTAP5-AS1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191543"/>
                  </a:ext>
                </a:extLst>
              </a:tr>
              <a:tr h="25612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CYTOR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1.33E-09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-2.79389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4.33E-05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CYTOR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888156"/>
                  </a:ext>
                </a:extLst>
              </a:tr>
              <a:tr h="25612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EGOT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4.20E-09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-2.7223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0.833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0.000137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EGOT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60049"/>
                  </a:ext>
                </a:extLst>
              </a:tr>
              <a:tr h="25612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DUSP8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4.71E-09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-2.41917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0.000153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DUSP8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092323"/>
                  </a:ext>
                </a:extLst>
              </a:tr>
              <a:tr h="25612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DTNA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5.76E-09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-2.998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0.000187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DTNA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047157"/>
                  </a:ext>
                </a:extLst>
              </a:tr>
              <a:tr h="25612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FAM83F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1.40E-08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-2.16906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0.000454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FAM83F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95447"/>
                  </a:ext>
                </a:extLst>
              </a:tr>
              <a:tr h="25612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LRRC1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1.58E-08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-2.30625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0.000512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LRRC1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644204"/>
                  </a:ext>
                </a:extLst>
              </a:tr>
              <a:tr h="25612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MIR4435-2HG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2.06E-08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-2.16173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0.000669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MIR4435-2HG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927471"/>
                  </a:ext>
                </a:extLst>
              </a:tr>
              <a:tr h="25612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DCDC2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2.21E-08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-3.20983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0.000718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DCDC2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40911"/>
                  </a:ext>
                </a:extLst>
              </a:tr>
              <a:tr h="25612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EVC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3.69E-08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-2.32168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0.0012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EVC</a:t>
                      </a:r>
                    </a:p>
                  </a:txBody>
                  <a:tcPr marL="9213" marR="9213" marT="92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941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185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 shot of a graph&#10;&#10;AI-generated content may be incorrect.">
            <a:extLst>
              <a:ext uri="{FF2B5EF4-FFF2-40B4-BE49-F238E27FC236}">
                <a16:creationId xmlns:a16="http://schemas.microsoft.com/office/drawing/2014/main" id="{5DA59512-BC2E-A16E-8F11-E73A46F11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844" y="68263"/>
            <a:ext cx="9500312" cy="6721475"/>
          </a:xfrm>
          <a:noFill/>
        </p:spPr>
      </p:pic>
    </p:spTree>
    <p:extLst>
      <p:ext uri="{BB962C8B-B14F-4D97-AF65-F5344CB8AC3E}">
        <p14:creationId xmlns:p14="http://schemas.microsoft.com/office/powerpoint/2010/main" val="3579972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8BC3C-FEBE-0135-47C9-CA6EA3EE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of a graph&#10;&#10;AI-generated content may be incorrect.">
            <a:extLst>
              <a:ext uri="{FF2B5EF4-FFF2-40B4-BE49-F238E27FC236}">
                <a16:creationId xmlns:a16="http://schemas.microsoft.com/office/drawing/2014/main" id="{ACAAD8A1-38B0-317A-4420-6C1FB30E7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428" y="576212"/>
            <a:ext cx="9477144" cy="5705575"/>
          </a:xfrm>
        </p:spPr>
      </p:pic>
    </p:spTree>
    <p:extLst>
      <p:ext uri="{BB962C8B-B14F-4D97-AF65-F5344CB8AC3E}">
        <p14:creationId xmlns:p14="http://schemas.microsoft.com/office/powerpoint/2010/main" val="638471557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PPT INBIO">
  <a:themeElements>
    <a:clrScheme name="Custom 3">
      <a:dk1>
        <a:srgbClr val="0B0042"/>
      </a:dk1>
      <a:lt1>
        <a:srgbClr val="EFF0F1"/>
      </a:lt1>
      <a:dk2>
        <a:srgbClr val="3A3838"/>
      </a:dk2>
      <a:lt2>
        <a:srgbClr val="FFFFFF"/>
      </a:lt2>
      <a:accent1>
        <a:srgbClr val="FEBF10"/>
      </a:accent1>
      <a:accent2>
        <a:srgbClr val="ED7D31"/>
      </a:accent2>
      <a:accent3>
        <a:srgbClr val="1E18A0"/>
      </a:accent3>
      <a:accent4>
        <a:srgbClr val="FED666"/>
      </a:accent4>
      <a:accent5>
        <a:srgbClr val="5B9BD5"/>
      </a:accent5>
      <a:accent6>
        <a:srgbClr val="70AD47"/>
      </a:accent6>
      <a:hlink>
        <a:srgbClr val="0563C1"/>
      </a:hlink>
      <a:folHlink>
        <a:srgbClr val="C55A1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PPT INBIO</Template>
  <TotalTime>6205</TotalTime>
  <Words>380</Words>
  <Application>Microsoft Macintosh PowerPoint</Application>
  <PresentationFormat>Widescreen</PresentationFormat>
  <Paragraphs>139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Narrow</vt:lpstr>
      <vt:lpstr>Arial</vt:lpstr>
      <vt:lpstr>Calibri</vt:lpstr>
      <vt:lpstr>Template PPT INBIO</vt:lpstr>
      <vt:lpstr>Analyzing A Single-Cell Analysis  (Annotation to Biological Interpretation)</vt:lpstr>
      <vt:lpstr>Cell Annotations</vt:lpstr>
      <vt:lpstr>Cells Identified with Resolutions 0.5</vt:lpstr>
      <vt:lpstr>PowerPoint Presentation</vt:lpstr>
      <vt:lpstr>Enrichment Results (Repeat for Every Clusters)</vt:lpstr>
      <vt:lpstr>Differential Expression Analysis</vt:lpstr>
      <vt:lpstr>Example DE Analysis on Hepatocytes</vt:lpstr>
      <vt:lpstr>PowerPoint Presentation</vt:lpstr>
      <vt:lpstr>PowerPoint Presentation</vt:lpstr>
      <vt:lpstr>Cell–Cell Communication (CellChat) </vt:lpstr>
      <vt:lpstr>PowerPoint Presentation</vt:lpstr>
      <vt:lpstr>Interaction Heatmaps</vt:lpstr>
      <vt:lpstr>Bubble Plot of Communication Probabilities</vt:lpstr>
      <vt:lpstr>Copy Number Variation Analysis</vt:lpstr>
      <vt:lpstr>PowerPoint Presentation</vt:lpstr>
      <vt:lpstr>PowerPoint Presentation</vt:lpstr>
      <vt:lpstr>Pathway Activity Analysis (GSVA)</vt:lpstr>
      <vt:lpstr>PowerPoint Presentation</vt:lpstr>
      <vt:lpstr>Correlating GSVA Pathways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Ardo Sanjaya</dc:creator>
  <cp:lastModifiedBy>Ardo Sanjaya</cp:lastModifiedBy>
  <cp:revision>3</cp:revision>
  <dcterms:created xsi:type="dcterms:W3CDTF">2025-09-02T13:55:06Z</dcterms:created>
  <dcterms:modified xsi:type="dcterms:W3CDTF">2025-09-22T03:56:15Z</dcterms:modified>
</cp:coreProperties>
</file>